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74" r:id="rId4"/>
    <p:sldId id="259" r:id="rId5"/>
    <p:sldId id="262" r:id="rId6"/>
    <p:sldId id="261" r:id="rId7"/>
    <p:sldId id="260" r:id="rId8"/>
    <p:sldId id="263" r:id="rId9"/>
    <p:sldId id="271" r:id="rId10"/>
    <p:sldId id="264" r:id="rId11"/>
    <p:sldId id="266" r:id="rId12"/>
    <p:sldId id="272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23.05.2023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</a:t>
            </a:r>
            <a:r>
              <a:rPr lang="ru-RU" sz="2000" dirty="0">
                <a:latin typeface="Arial Narrow" panose="020B0606020202030204" pitchFamily="34" charset="0"/>
              </a:rPr>
              <a:t>Тришин Дмитрий Александрович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</a:t>
            </a:r>
            <a:r>
              <a:rPr lang="ru-RU" sz="2000" dirty="0">
                <a:latin typeface="Arial Narrow" panose="020B0606020202030204" pitchFamily="34" charset="0"/>
              </a:rPr>
              <a:t>доцент, </a:t>
            </a:r>
            <a:r>
              <a:rPr lang="ru-RU" sz="2000" dirty="0" err="1">
                <a:latin typeface="Arial Narrow" panose="020B0606020202030204" pitchFamily="34" charset="0"/>
              </a:rPr>
              <a:t>к.т.н</a:t>
            </a:r>
            <a:r>
              <a:rPr lang="ru-RU" sz="2000" dirty="0">
                <a:latin typeface="Arial Narrow" panose="020B0606020202030204" pitchFamily="34" charset="0"/>
              </a:rPr>
              <a:t>, </a:t>
            </a:r>
            <a:r>
              <a:rPr lang="ru-RU" sz="2000" dirty="0"/>
              <a:t>доцент каф</a:t>
            </a:r>
            <a:r>
              <a:rPr lang="en-US" sz="2000" dirty="0"/>
              <a:t>.</a:t>
            </a:r>
            <a:r>
              <a:rPr lang="ru-RU" sz="2000" dirty="0"/>
              <a:t> 806 МАИ </a:t>
            </a:r>
            <a:r>
              <a:rPr lang="ru-RU" sz="2000" dirty="0">
                <a:latin typeface="Arial Narrow" panose="020B0606020202030204" pitchFamily="34" charset="0"/>
              </a:rPr>
              <a:t>Романенков А. М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приложения</a:t>
            </a:r>
            <a:r>
              <a:rPr lang="en-US" dirty="0"/>
              <a:t> </a:t>
            </a:r>
            <a:r>
              <a:rPr lang="ru-RU" dirty="0"/>
              <a:t>доступен по </a:t>
            </a:r>
            <a:r>
              <a:rPr lang="en-US" dirty="0"/>
              <a:t>QR </a:t>
            </a:r>
            <a:r>
              <a:rPr lang="ru-RU" dirty="0"/>
              <a:t>коду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690249-D224-4A0D-BA41-C92DF82BC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7" t="7361" r="7855" b="4603"/>
          <a:stretch/>
        </p:blipFill>
        <p:spPr>
          <a:xfrm>
            <a:off x="4487332" y="2751667"/>
            <a:ext cx="3200401" cy="31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2E1CFD-AA0B-4C7F-B499-670E2155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69"/>
          <a:stretch/>
        </p:blipFill>
        <p:spPr>
          <a:xfrm>
            <a:off x="2172802" y="1441247"/>
            <a:ext cx="3047328" cy="4177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41DED-E6A9-4605-AFFF-C09B0E22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1" t="746" r="-231" b="-746"/>
          <a:stretch/>
        </p:blipFill>
        <p:spPr>
          <a:xfrm>
            <a:off x="6971872" y="1436627"/>
            <a:ext cx="3046343" cy="41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2575435" y="561262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авторизации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FEA5C-A686-4FBB-ACDA-A7E9697D918A}"/>
              </a:ext>
            </a:extLst>
          </p:cNvPr>
          <p:cNvSpPr txBox="1"/>
          <p:nvPr/>
        </p:nvSpPr>
        <p:spPr>
          <a:xfrm>
            <a:off x="7373518" y="560665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97B97-F71C-4FBA-8E1F-B189F81F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"/>
          <a:stretch/>
        </p:blipFill>
        <p:spPr bwMode="auto">
          <a:xfrm>
            <a:off x="775547" y="1589088"/>
            <a:ext cx="5545032" cy="386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D3CD5-5FD5-4099-A370-CFE0FBC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79" y="2578417"/>
            <a:ext cx="4541520" cy="17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91539" y="5480688"/>
            <a:ext cx="351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Основное окно мессенджера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320334" y="4279582"/>
            <a:ext cx="39136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Криптосистема, состоящая и симметричного алгоритма шифрования и алгоритмов для работы с электронной подписью документа</a:t>
            </a:r>
          </a:p>
          <a:p>
            <a:r>
              <a:rPr lang="ru-RU" dirty="0"/>
              <a:t>Распределенная система, состоящая из основного приложения, сервиса базы данных и сервиса хранилища документов и сервиса электронной подписи документа</a:t>
            </a:r>
          </a:p>
          <a:p>
            <a:r>
              <a:rPr lang="ru-RU" dirty="0"/>
              <a:t>Приложение для ПК, работающее на ОС Windows, реализующее функции онлайн-чата для демонстрации работы 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Онлайн сервисы, которыми ежедневно пользуются десятки миллионов пользователей, представляют из себя распределенные системы, состоящие из множества различных компонентов. Компоненты таких систем постоянно обмениваются информацией, что создает уязвимые места и повышает риск несанкционированного доступа к данным.</a:t>
            </a:r>
            <a:endParaRPr lang="en-US" dirty="0"/>
          </a:p>
          <a:p>
            <a:pPr marL="0" indent="0" algn="just">
              <a:buNone/>
            </a:pPr>
            <a:r>
              <a:rPr lang="ru-RU" dirty="0"/>
              <a:t>Разработка распределенной системы с использованием алгоритмов на основе эллиптических кривых является актуальной темой для изучения и развития, поскольку позволяет обеспечить надежную защиту конфиденциальных данных в распределенных системах.</a:t>
            </a:r>
          </a:p>
          <a:p>
            <a:pPr marL="0" indent="0">
              <a:buNone/>
            </a:pPr>
            <a:r>
              <a:rPr lang="ru-RU" sz="3200" dirty="0"/>
              <a:t>	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1933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b="1" dirty="0"/>
                  <a:t>Эллиптическая кривая </a:t>
                </a:r>
                <a:r>
                  <a:rPr lang="ru-RU" dirty="0"/>
                  <a:t>– это уравнение вида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ru-RU" dirty="0"/>
                  <a:t>,</a:t>
                </a:r>
              </a:p>
              <a:p>
                <a:pPr marL="0" indent="0">
                  <a:buNone/>
                </a:pPr>
                <a:r>
                  <a:rPr lang="ru-RU" dirty="0"/>
                  <a:t>где </a:t>
                </a:r>
                <a:r>
                  <a:rPr lang="en-US" dirty="0"/>
                  <a:t>a </a:t>
                </a:r>
                <a:r>
                  <a:rPr lang="ru-RU" dirty="0"/>
                  <a:t>и </a:t>
                </a:r>
                <a:r>
                  <a:rPr lang="en-US" dirty="0"/>
                  <a:t>b – </a:t>
                </a:r>
                <a:r>
                  <a:rPr lang="ru-RU" dirty="0"/>
                  <a:t>константы, определяющие вид кривой.</a:t>
                </a:r>
              </a:p>
              <a:p>
                <a:pPr marL="0" indent="0">
                  <a:buNone/>
                </a:pPr>
                <a:r>
                  <a:rPr lang="ru-RU" dirty="0"/>
                  <a:t>Эллиптическую кривую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можно определить </a:t>
                </a:r>
                <a:r>
                  <a:rPr lang="ru-RU" b="1" dirty="0"/>
                  <a:t>над полем конечной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ru-RU" dirty="0"/>
                  <a:t>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простое число.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19333" cy="4351338"/>
              </a:xfrm>
              <a:blipFill>
                <a:blip r:embed="rId2"/>
                <a:stretch>
                  <a:fillRect l="-1964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  <p:pic>
        <p:nvPicPr>
          <p:cNvPr id="2050" name="Picture 2" descr="Эллиптическая кривая — Википедия">
            <a:extLst>
              <a:ext uri="{FF2B5EF4-FFF2-40B4-BE49-F238E27FC236}">
                <a16:creationId xmlns:a16="http://schemas.microsoft.com/office/drawing/2014/main" id="{C4607AD2-8DD9-4B3F-8B90-197C7B196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29" y="2080470"/>
            <a:ext cx="4755341" cy="269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66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>
                <a:latin typeface="+mn-lt"/>
              </a:rPr>
              <a:t>Цель - </a:t>
            </a:r>
            <a:r>
              <a:rPr lang="ru-RU" sz="2400" dirty="0"/>
              <a:t>разработка распределенной системы, использующей алгоритмы на основе эллиптических кривых над полями конечной характеристики</a:t>
            </a:r>
          </a:p>
          <a:p>
            <a:r>
              <a:rPr lang="ru-RU" b="1" dirty="0">
                <a:latin typeface="+mn-lt"/>
              </a:rPr>
              <a:t>Задачи:</a:t>
            </a:r>
          </a:p>
          <a:p>
            <a:pPr lvl="1"/>
            <a:r>
              <a:rPr lang="ru-RU" dirty="0"/>
              <a:t>Выбор оптимальных алгоритмов шифрования для использования в распределенной системе</a:t>
            </a:r>
          </a:p>
          <a:p>
            <a:pPr lvl="1"/>
            <a:r>
              <a:rPr lang="ru-RU" dirty="0"/>
              <a:t>Реализация математической библиотеки исходного кода для работы с эллиптическими кривыми и реализации алгоритмов шифрования и электронной подписи</a:t>
            </a:r>
          </a:p>
          <a:p>
            <a:pPr lvl="1"/>
            <a:r>
              <a:rPr lang="ru-RU" dirty="0"/>
              <a:t>Реализация симметричного алгоритма шифрования на основе эллиптических кривых для создания гибридной криптосистемы</a:t>
            </a:r>
          </a:p>
          <a:p>
            <a:pPr lvl="1"/>
            <a:r>
              <a:rPr lang="ru-RU" dirty="0"/>
              <a:t>Разработка распределенной системы с учетом балансировки нагрузки и клиентского приложения для демонстрации работы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>
                <a:latin typeface="+mn-lt"/>
              </a:rPr>
              <a:t>Дано: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Понятие о распределенной архитектуре приложения</a:t>
            </a:r>
          </a:p>
          <a:p>
            <a:pPr lvl="1"/>
            <a:r>
              <a:rPr lang="ru-RU" dirty="0"/>
              <a:t>Документы и электронная подпись документа</a:t>
            </a:r>
          </a:p>
          <a:p>
            <a:pPr lvl="1"/>
            <a:r>
              <a:rPr lang="ru-RU" dirty="0"/>
              <a:t>Понятие об эллиптической кривой над полем конечной характеристики</a:t>
            </a:r>
          </a:p>
          <a:p>
            <a:r>
              <a:rPr lang="ru-RU" b="1" dirty="0">
                <a:latin typeface="+mn-lt"/>
              </a:rPr>
              <a:t>Необходимо</a:t>
            </a:r>
            <a:r>
              <a:rPr lang="en-US" b="1" dirty="0">
                <a:latin typeface="+mn-lt"/>
              </a:rPr>
              <a:t>:</a:t>
            </a:r>
            <a:endParaRPr lang="ru-RU" b="1" dirty="0">
              <a:latin typeface="+mn-lt"/>
            </a:endParaRPr>
          </a:p>
          <a:p>
            <a:pPr lvl="1"/>
            <a:r>
              <a:rPr lang="ru-RU" dirty="0"/>
              <a:t>Разработать распределенную систему, реализующую защищенную передачу и хранение конфиденциальных данных пользователей с помощью алгоритмов шифрования, основанных на эллиптических кривых над полями конечной характеристики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математической библиотеки исходного кода для работы с эллиптическими кривыми над полями конечной характеристики</a:t>
            </a:r>
            <a:endParaRPr lang="en-US" dirty="0"/>
          </a:p>
          <a:p>
            <a:r>
              <a:rPr lang="ru-RU" dirty="0"/>
              <a:t>Проектирование архитектуры приложения, состоящего из распределенной системы и криптосистемы, обеспечивающей безопасную передачу и хранение данных</a:t>
            </a:r>
          </a:p>
          <a:p>
            <a:r>
              <a:rPr lang="ru-RU" dirty="0"/>
              <a:t>Разработка распределенной системы с учетом балансировки нагрузки</a:t>
            </a:r>
            <a:endParaRPr lang="en-US" dirty="0"/>
          </a:p>
          <a:p>
            <a:r>
              <a:rPr lang="ru-RU" dirty="0"/>
              <a:t>Разработка приложения для ПК для демонстрации работы реализованной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C#</a:t>
            </a:r>
          </a:p>
          <a:p>
            <a:r>
              <a:rPr lang="ru-RU" dirty="0"/>
              <a:t>Язык разметки</a:t>
            </a:r>
            <a:r>
              <a:rPr lang="en-US" dirty="0"/>
              <a:t>: XAML</a:t>
            </a:r>
            <a:endParaRPr lang="ru-RU" dirty="0"/>
          </a:p>
          <a:p>
            <a:r>
              <a:rPr lang="ru-RU" dirty="0"/>
              <a:t>Фреймворки</a:t>
            </a:r>
            <a:r>
              <a:rPr lang="en-US" dirty="0"/>
              <a:t>: ASP.NET, EF Core, .NET WPF</a:t>
            </a:r>
          </a:p>
          <a:p>
            <a:r>
              <a:rPr lang="ru-RU" dirty="0"/>
              <a:t>База данных</a:t>
            </a:r>
            <a:r>
              <a:rPr lang="en-US" dirty="0"/>
              <a:t>: PostgreSQL</a:t>
            </a:r>
          </a:p>
          <a:p>
            <a:r>
              <a:rPr lang="ru-RU" dirty="0"/>
              <a:t>Дополнительные инструменты</a:t>
            </a:r>
            <a:r>
              <a:rPr lang="en-US" dirty="0"/>
              <a:t>: Swagger, Ocelot, Docker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952" y="327609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405" y="1967671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0" y="3461294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9A43B6A-E855-4CF0-AE64-6E8DE6F7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138" y="49387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4949024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900" y="4949024"/>
            <a:ext cx="12622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A6084A-3896-00FC-94F7-679E80166D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99" r="15597"/>
          <a:stretch/>
        </p:blipFill>
        <p:spPr>
          <a:xfrm>
            <a:off x="9310089" y="3429000"/>
            <a:ext cx="1219890" cy="1080000"/>
          </a:xfrm>
          <a:prstGeom prst="rect">
            <a:avLst/>
          </a:prstGeom>
        </p:spPr>
      </p:pic>
      <p:pic>
        <p:nvPicPr>
          <p:cNvPr id="1030" name="Picture 6" descr="REST Logo - ICTShore.com">
            <a:extLst>
              <a:ext uri="{FF2B5EF4-FFF2-40B4-BE49-F238E27FC236}">
                <a16:creationId xmlns:a16="http://schemas.microsoft.com/office/drawing/2014/main" id="{ADF97F51-94BC-4C89-8591-C1922F5A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63" y="5109477"/>
            <a:ext cx="1921927" cy="7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107F792-DB4D-4824-94BD-DE2E1ED09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010" y="652435"/>
            <a:ext cx="127107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1CB47B-7D80-46B0-A0D7-BA906F17C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27" y="2120293"/>
            <a:ext cx="1234287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7071A95-CDA7-4584-8B3F-A13C37EAC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82" y="1418689"/>
            <a:ext cx="6905036" cy="46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9E6DD-EAA6-4F5A-B160-613390BE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35" y="1477857"/>
            <a:ext cx="5942330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3354</TotalTime>
  <Words>619</Words>
  <Application>Microsoft Office PowerPoint</Application>
  <PresentationFormat>Широкоэкранный</PresentationFormat>
  <Paragraphs>83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Теоретическое введение</vt:lpstr>
      <vt:lpstr>Цель и задача работы</vt:lpstr>
      <vt:lpstr>Постановка задачи</vt:lpstr>
      <vt:lpstr>Логика работы</vt:lpstr>
      <vt:lpstr>Стек технологий</vt:lpstr>
      <vt:lpstr>Архитектура решения, алгоритм решения задачи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53</cp:revision>
  <dcterms:created xsi:type="dcterms:W3CDTF">2023-03-28T19:07:26Z</dcterms:created>
  <dcterms:modified xsi:type="dcterms:W3CDTF">2023-05-23T23:23:23Z</dcterms:modified>
</cp:coreProperties>
</file>